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75" r:id="rId5"/>
    <p:sldId id="274" r:id="rId6"/>
    <p:sldId id="276" r:id="rId7"/>
    <p:sldId id="277" r:id="rId8"/>
    <p:sldId id="288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2" d="100"/>
          <a:sy n="72" d="100"/>
        </p:scale>
        <p:origin x="-84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AD2E20-0B6B-46BE-A199-0F82262094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D5B537-9717-4066-B60B-99A264111F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98AF74-1BCB-4ED4-AF69-8A1388BA07D9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8B278-180D-48AA-91B8-1B74E55B301E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759B9-B945-40D5-8425-5851CD24B8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EAA0A-3234-4889-B3FB-CF20E2519BDB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65F97-C65C-47A9-92CA-691B5CE8FD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EF123-40F1-404D-BDE9-D5EF2C7E7A9F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6320E-302E-403F-9FE1-8B796E0C9F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CF27B-7BAC-4E20-AE1B-FF12943A1C9A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627CB-9250-4AF4-90B4-F06A3EEDAD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AE0E4-9B69-44BA-B24F-DE3E2C431C39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6800F-FE60-4E5B-A332-57769434BA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d20041008ef7724283664edited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6096000"/>
            <a:ext cx="1730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258B5-378F-46B7-99C7-C0D7E8C17E39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C672-6756-4E37-8BB4-D21FFE77DB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B99A-BBAB-438A-95B9-BB79023BF180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4908D-C022-4CBB-B026-30658242DB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24737-A10F-427A-B916-6A2CD899645E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83F6-4B69-47E7-A3CE-0761725C7D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A0243-C077-48B3-9014-AF885E6C9494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97704-6649-4E20-AE67-CFF46FFEA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F6B8A-100A-4DF6-A7DB-F3E5D3880977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33571-C460-4314-B290-0B92696C3F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833F6-75B6-4D13-8600-D06DD1876E11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BE32F-6F75-49B1-A14C-BD314668F6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72C01-9D00-480B-9256-CA67FA203B26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9EB0E-056C-4E62-9606-BEB4E3411A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D56CF-2B58-427D-934A-C76D0D89520E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086E0-FACB-44B0-8E4D-D6CC6A3372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37907-F159-45DE-9058-DF24500AE353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74ADE-8AB0-4117-8DE8-845501CA99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F7C25-7627-4B7C-803F-9947896567B5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DDD01-503A-455C-873B-C7A58B626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4B9A4-4CC5-414C-9E06-12EF04B4D517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89D88-1A7B-4A29-82C1-98C08CA2D0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B3C17-A69C-4622-B897-C597DC45D277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C2C0-106F-405C-AB25-4A5D6EC7CC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8F6A-6F4A-41C9-BBF2-5260135132A2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50A71-556A-49C8-AA96-FFEF60228F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ABDC-9A81-44F1-8D73-3587A8E19578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FEA08-1FF5-47BE-AAA0-05AABFB064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57478-4549-4382-8BD9-7F9FDC231A2C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E0E94-8806-41F1-9554-38129E50D1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81119-8578-4B00-9B70-127DD0C2DBE0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592DA-104A-46B3-B6C6-B1704EA3D9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178EA-9C88-49A5-B675-A50B42A005C9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97C6D-B4E6-4707-A553-2C42C5E24B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6F7EF-9C3A-4133-869E-B66AAE51975D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14B49-1F2D-437D-8411-D759E199B0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E7BA9-1822-427E-8EFD-F2E36371123F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761CF-5C54-4F0C-A838-624A084641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310C-0B4B-4E78-9281-1CFE1355CAFA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F04E8-F26A-47D3-AACB-6D7ADFEE7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311B61-1234-4BB0-9153-7CC857FAA648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454EE9-16E0-4E6F-85C8-723FE1DAB5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2" descr="rd20041008ef7724283664edited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705600" y="6096000"/>
            <a:ext cx="1828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205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EEEF642-C18E-48DF-BCD9-B5816A381C55}" type="datetimeFigureOut">
              <a:rPr lang="en-US"/>
              <a:pPr>
                <a:defRPr/>
              </a:pPr>
              <a:t>2/9/2011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dirty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1F3A7D1-9283-418D-94BE-12BE142CF4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057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69" r:id="rId2"/>
    <p:sldLayoutId id="214748377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80" r:id="rId9"/>
    <p:sldLayoutId id="2147483775" r:id="rId10"/>
    <p:sldLayoutId id="2147483776" r:id="rId11"/>
    <p:sldLayoutId id="214748377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z="4600" smtClean="0"/>
              <a:t>ABQ Ride SunVan</a:t>
            </a:r>
            <a:br>
              <a:rPr lang="en-US" sz="4600" smtClean="0"/>
            </a:br>
            <a:r>
              <a:rPr lang="en-US" sz="4600" smtClean="0"/>
              <a:t>Compliance Review Briefing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R="0" algn="l" eaLnBrk="1" hangingPunct="1"/>
            <a:r>
              <a:rPr lang="en-US" sz="1800" smtClean="0">
                <a:latin typeface="Tahoma" pitchFamily="34" charset="0"/>
                <a:cs typeface="Tahoma" pitchFamily="34" charset="0"/>
              </a:rPr>
              <a:t>David Rishel</a:t>
            </a:r>
          </a:p>
          <a:p>
            <a:pPr marR="0" algn="l" eaLnBrk="1" hangingPunct="1"/>
            <a:r>
              <a:rPr lang="en-US" sz="1800" smtClean="0">
                <a:latin typeface="Tahoma" pitchFamily="34" charset="0"/>
                <a:cs typeface="Tahoma" pitchFamily="34" charset="0"/>
              </a:rPr>
              <a:t>Delta Services Group, Inc.</a:t>
            </a:r>
          </a:p>
          <a:p>
            <a:pPr marR="0" algn="l" eaLnBrk="1" hangingPunct="1"/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Trip Purpose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 prioritization by trip purpose, as per regulations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Hours and Days of Service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General 5:30 AM to 10:00 PM blanket coverage time is more generous than the bus system’s schedules</a:t>
            </a:r>
          </a:p>
          <a:p>
            <a:pPr lvl="1"/>
            <a:r>
              <a:rPr lang="en-US" smtClean="0"/>
              <a:t>Should be based on when bus service in an area is operating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Capacity Constraints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 Waiting lists</a:t>
            </a:r>
          </a:p>
          <a:p>
            <a:pPr lvl="1"/>
            <a:r>
              <a:rPr lang="en-US" smtClean="0"/>
              <a:t>“awaiting placement” is OK but should be watched</a:t>
            </a:r>
          </a:p>
          <a:p>
            <a:r>
              <a:rPr lang="en-US" smtClean="0"/>
              <a:t>On-Time was Ok but could improve</a:t>
            </a:r>
          </a:p>
          <a:p>
            <a:pPr lvl="1"/>
            <a:r>
              <a:rPr lang="en-US" smtClean="0"/>
              <a:t>+/- 15 Minutes:	78%</a:t>
            </a:r>
          </a:p>
          <a:p>
            <a:pPr lvl="1"/>
            <a:r>
              <a:rPr lang="en-US" smtClean="0"/>
              <a:t>16-20 Minutes:	14%</a:t>
            </a:r>
          </a:p>
          <a:p>
            <a:pPr lvl="1"/>
            <a:r>
              <a:rPr lang="en-US" smtClean="0"/>
              <a:t>21-30 Minutes:	5%</a:t>
            </a:r>
          </a:p>
          <a:p>
            <a:r>
              <a:rPr lang="en-US" smtClean="0"/>
              <a:t>No denials</a:t>
            </a:r>
          </a:p>
          <a:p>
            <a:r>
              <a:rPr lang="en-US" smtClean="0"/>
              <a:t>One missed trip (2%)</a:t>
            </a:r>
          </a:p>
          <a:p>
            <a:pPr lvl="1"/>
            <a:r>
              <a:rPr lang="en-US" smtClean="0"/>
              <a:t>Dispatcher  was unprofessional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Capacity Constraints cont.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Trip Duration reasonable</a:t>
            </a:r>
          </a:p>
          <a:p>
            <a:pPr lvl="1"/>
            <a:r>
              <a:rPr lang="en-US" smtClean="0"/>
              <a:t>66% &lt;20 minutes</a:t>
            </a:r>
          </a:p>
          <a:p>
            <a:pPr lvl="1"/>
            <a:r>
              <a:rPr lang="en-US" smtClean="0"/>
              <a:t>22% were 21-30 minutes</a:t>
            </a:r>
          </a:p>
          <a:p>
            <a:pPr lvl="1"/>
            <a:r>
              <a:rPr lang="en-US" smtClean="0"/>
              <a:t>10% were &gt;30 minutes, but were long trips (Coors to Eubank, etc.)</a:t>
            </a:r>
          </a:p>
          <a:p>
            <a:pPr lvl="1"/>
            <a:r>
              <a:rPr lang="en-US" smtClean="0"/>
              <a:t>If anything, many rides were direct and seemed to short to be efficient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Non-ADA Items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Few problems finding passengers (12%), none missed</a:t>
            </a:r>
          </a:p>
          <a:p>
            <a:r>
              <a:rPr lang="en-US" smtClean="0"/>
              <a:t>No boarding delays</a:t>
            </a:r>
          </a:p>
          <a:p>
            <a:r>
              <a:rPr lang="en-US" smtClean="0"/>
              <a:t>Few cases of drivers failing to assist passengers (3%)</a:t>
            </a:r>
          </a:p>
          <a:p>
            <a:r>
              <a:rPr lang="en-US" smtClean="0"/>
              <a:t>No lift or other bus problems, all buses clean</a:t>
            </a:r>
          </a:p>
          <a:p>
            <a:r>
              <a:rPr lang="en-US" smtClean="0"/>
              <a:t>Drivers failed to ensure seatbelts worn 70% of time</a:t>
            </a:r>
          </a:p>
          <a:p>
            <a:r>
              <a:rPr lang="en-US" smtClean="0"/>
              <a:t>Securements always used, though improperly 7%</a:t>
            </a:r>
          </a:p>
          <a:p>
            <a:r>
              <a:rPr lang="en-US" smtClean="0"/>
              <a:t>3 cases of drivers having difficulty with lap/shoulder belts</a:t>
            </a:r>
          </a:p>
          <a:p>
            <a:r>
              <a:rPr lang="en-US" smtClean="0"/>
              <a:t>Driver attitude : 70% friendly, 30% Neutral, 0% hostile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 ADA compliance violations</a:t>
            </a:r>
          </a:p>
          <a:p>
            <a:r>
              <a:rPr lang="en-US" smtClean="0"/>
              <a:t>Very good service overall</a:t>
            </a:r>
          </a:p>
          <a:p>
            <a:r>
              <a:rPr lang="en-US" smtClean="0"/>
              <a:t>On time performance should be improved</a:t>
            </a:r>
          </a:p>
          <a:p>
            <a:r>
              <a:rPr lang="en-US" smtClean="0"/>
              <a:t>Eligibility process should be redesigned and enhanced</a:t>
            </a:r>
          </a:p>
          <a:p>
            <a:pPr lvl="1"/>
            <a:r>
              <a:rPr lang="en-US" smtClean="0"/>
              <a:t>Better assessment of passenger needs</a:t>
            </a:r>
          </a:p>
          <a:p>
            <a:pPr lvl="1"/>
            <a:r>
              <a:rPr lang="en-US" smtClean="0"/>
              <a:t>Less reliance on medical verification</a:t>
            </a:r>
          </a:p>
          <a:p>
            <a:pPr lvl="1"/>
            <a:r>
              <a:rPr lang="en-US" smtClean="0"/>
              <a:t>More education of other transit options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Questions?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Agenda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Introduction</a:t>
            </a:r>
          </a:p>
          <a:p>
            <a:pPr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Scope of Review</a:t>
            </a:r>
          </a:p>
          <a:p>
            <a:pPr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Findings By Section</a:t>
            </a:r>
          </a:p>
          <a:p>
            <a:pPr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Delta Services Group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David Rishel</a:t>
            </a:r>
          </a:p>
          <a:p>
            <a:pPr lvl="1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Founding Director NJ Transit ADA Unit</a:t>
            </a:r>
          </a:p>
          <a:p>
            <a:pPr lvl="2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Access Link ADA Paratransit</a:t>
            </a:r>
          </a:p>
          <a:p>
            <a:pPr lvl="1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Mayflower Contract Services</a:t>
            </a:r>
          </a:p>
          <a:p>
            <a:pPr lvl="1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Consultant</a:t>
            </a:r>
          </a:p>
          <a:p>
            <a:pPr lvl="2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Court Appointed ADA Auditor, Detroit</a:t>
            </a:r>
          </a:p>
          <a:p>
            <a:pPr lvl="2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Principal consultant in MBTA ADA Settlement</a:t>
            </a:r>
          </a:p>
          <a:p>
            <a:pPr lvl="2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Assisting WMATA in major restructuring</a:t>
            </a:r>
          </a:p>
          <a:p>
            <a:pPr lvl="2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Assisted RTA Chicago with paratransit consolidation</a:t>
            </a:r>
          </a:p>
          <a:p>
            <a:pPr lvl="2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Analyzed ASI LA operations and computerization</a:t>
            </a:r>
          </a:p>
          <a:p>
            <a:pPr lvl="1" eaLnBrk="1" hangingPunct="1"/>
            <a:endParaRPr lang="en-US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Scope of Assessment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70 ride observations over 9 days, 41 rides</a:t>
            </a:r>
          </a:p>
          <a:p>
            <a:r>
              <a:rPr lang="en-US" smtClean="0"/>
              <a:t>2 observation periods</a:t>
            </a:r>
          </a:p>
          <a:p>
            <a:pPr lvl="1"/>
            <a:r>
              <a:rPr lang="en-US" smtClean="0"/>
              <a:t>July  and September 2010</a:t>
            </a:r>
          </a:p>
          <a:p>
            <a:r>
              <a:rPr lang="en-US" smtClean="0"/>
              <a:t>3700 data points</a:t>
            </a:r>
          </a:p>
          <a:p>
            <a:r>
              <a:rPr lang="en-US" smtClean="0"/>
              <a:t>Recorded own ride and portions of other observed rides</a:t>
            </a:r>
          </a:p>
          <a:p>
            <a:r>
              <a:rPr lang="en-US" smtClean="0"/>
              <a:t>No intentional pattern but not statistically random</a:t>
            </a:r>
          </a:p>
          <a:p>
            <a:pPr lvl="1"/>
            <a:r>
              <a:rPr lang="en-US" smtClean="0"/>
              <a:t>Mostly Central to NE corridor</a:t>
            </a:r>
          </a:p>
          <a:p>
            <a:r>
              <a:rPr lang="en-US" smtClean="0"/>
              <a:t>Report follows ADA Regulations (49 CFR Part 37)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Eligibility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438"/>
          </a:xfrm>
        </p:spPr>
        <p:txBody>
          <a:bodyPr/>
          <a:lstStyle/>
          <a:p>
            <a:r>
              <a:rPr lang="en-US" smtClean="0"/>
              <a:t>Application covers required items</a:t>
            </a:r>
          </a:p>
          <a:p>
            <a:r>
              <a:rPr lang="en-US" smtClean="0"/>
              <a:t>Required time frames honored</a:t>
            </a:r>
          </a:p>
          <a:p>
            <a:r>
              <a:rPr lang="en-US" smtClean="0"/>
              <a:t>Unwarranted denials unlikely</a:t>
            </a:r>
          </a:p>
          <a:p>
            <a:r>
              <a:rPr lang="en-US" smtClean="0"/>
              <a:t>Process is too open</a:t>
            </a:r>
          </a:p>
          <a:p>
            <a:pPr lvl="1"/>
            <a:r>
              <a:rPr lang="en-US" smtClean="0"/>
              <a:t>Interview does not focus on mobility needs</a:t>
            </a:r>
          </a:p>
          <a:p>
            <a:pPr lvl="1"/>
            <a:r>
              <a:rPr lang="en-US" smtClean="0"/>
              <a:t>Too much stress on medical verification</a:t>
            </a:r>
          </a:p>
          <a:p>
            <a:pPr lvl="1"/>
            <a:r>
              <a:rPr lang="en-US" smtClean="0"/>
              <a:t>Very lax assessment; very easy to “game the system”</a:t>
            </a:r>
          </a:p>
          <a:p>
            <a:r>
              <a:rPr lang="en-US" smtClean="0"/>
              <a:t>Revise process:</a:t>
            </a:r>
          </a:p>
          <a:p>
            <a:pPr lvl="1"/>
            <a:r>
              <a:rPr lang="en-US" smtClean="0"/>
              <a:t>Mobility needs based interview</a:t>
            </a:r>
          </a:p>
          <a:p>
            <a:pPr lvl="1"/>
            <a:r>
              <a:rPr lang="en-US" smtClean="0"/>
              <a:t>Educate on other ABQ ride accessible options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Service Area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Well beyond ¾ mile requirement</a:t>
            </a:r>
          </a:p>
          <a:p>
            <a:r>
              <a:rPr lang="en-US" smtClean="0"/>
              <a:t>Far more service area than required by ADA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838200"/>
            <a:ext cx="5410200" cy="57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Response Time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Reservations available daily 8:00 am to 5:00 pm</a:t>
            </a:r>
          </a:p>
          <a:p>
            <a:r>
              <a:rPr lang="en-US" smtClean="0"/>
              <a:t>Call throughput generally very good</a:t>
            </a:r>
          </a:p>
          <a:p>
            <a:pPr lvl="1"/>
            <a:r>
              <a:rPr lang="en-US" smtClean="0"/>
              <a:t>40 calls, on hold twice (called 8-10:00 AM daily)</a:t>
            </a:r>
          </a:p>
          <a:p>
            <a:pPr lvl="1"/>
            <a:r>
              <a:rPr lang="en-US" smtClean="0"/>
              <a:t>Calls generally answered in 4 rings</a:t>
            </a:r>
          </a:p>
          <a:p>
            <a:r>
              <a:rPr lang="en-US" smtClean="0"/>
              <a:t>Negotiation all within +/- 1 hour requirement</a:t>
            </a:r>
          </a:p>
          <a:p>
            <a:pPr lvl="1"/>
            <a:r>
              <a:rPr lang="en-US" smtClean="0"/>
              <a:t>41% of calls accepted at time requested</a:t>
            </a:r>
          </a:p>
          <a:p>
            <a:pPr lvl="1"/>
            <a:r>
              <a:rPr lang="en-US" smtClean="0"/>
              <a:t>41% were within 30 minutes</a:t>
            </a:r>
          </a:p>
          <a:p>
            <a:pPr lvl="1"/>
            <a:r>
              <a:rPr lang="en-US" smtClean="0"/>
              <a:t>12% 31-45 minutes</a:t>
            </a:r>
          </a:p>
          <a:p>
            <a:pPr lvl="1"/>
            <a:r>
              <a:rPr lang="en-US" smtClean="0"/>
              <a:t>5% 46-60 minutes</a:t>
            </a:r>
          </a:p>
          <a:p>
            <a:r>
              <a:rPr lang="en-US" smtClean="0"/>
              <a:t>Allowed too many reservations per call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$2.00 paratransit fare is twice the $1.00 bus fare, as per regulations</a:t>
            </a:r>
          </a:p>
          <a:p>
            <a:r>
              <a:rPr lang="en-US" smtClean="0"/>
              <a:t>Coupon books provide a discount, which is not required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1035</TotalTime>
  <Words>521</Words>
  <Application>Microsoft Office PowerPoint</Application>
  <PresentationFormat>On-screen Show (4:3)</PresentationFormat>
  <Paragraphs>96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Times New Roman</vt:lpstr>
      <vt:lpstr>Arial</vt:lpstr>
      <vt:lpstr>Calibri</vt:lpstr>
      <vt:lpstr>Constantia</vt:lpstr>
      <vt:lpstr>Wingdings 2</vt:lpstr>
      <vt:lpstr>Tahoma</vt:lpstr>
      <vt:lpstr>Custom Design</vt:lpstr>
      <vt:lpstr>1_Flow</vt:lpstr>
      <vt:lpstr>ABQ Ride SunVan Compliance Review Briefing</vt:lpstr>
      <vt:lpstr>Agenda</vt:lpstr>
      <vt:lpstr>Delta Services Group</vt:lpstr>
      <vt:lpstr>Scope of Assessment</vt:lpstr>
      <vt:lpstr>Eligibility</vt:lpstr>
      <vt:lpstr>Service Area</vt:lpstr>
      <vt:lpstr>Slide 7</vt:lpstr>
      <vt:lpstr>Response Time</vt:lpstr>
      <vt:lpstr>Fares</vt:lpstr>
      <vt:lpstr>Trip Purpose</vt:lpstr>
      <vt:lpstr>Hours and Days of Service</vt:lpstr>
      <vt:lpstr>Capacity Constraints</vt:lpstr>
      <vt:lpstr>Capacity Constraints cont.</vt:lpstr>
      <vt:lpstr>Non-ADA Items</vt:lpstr>
      <vt:lpstr>Conclusions</vt:lpstr>
      <vt:lpstr>Questions?</vt:lpstr>
    </vt:vector>
  </TitlesOfParts>
  <Company>Delta Services Group,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Mobility in Somerset County, NJ</dc:title>
  <dc:creator>David Rishel</dc:creator>
  <cp:lastModifiedBy>sundrh</cp:lastModifiedBy>
  <cp:revision>54</cp:revision>
  <dcterms:created xsi:type="dcterms:W3CDTF">2003-05-05T20:33:43Z</dcterms:created>
  <dcterms:modified xsi:type="dcterms:W3CDTF">2011-02-09T20:14:18Z</dcterms:modified>
</cp:coreProperties>
</file>